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57" r:id="rId3"/>
    <p:sldId id="345" r:id="rId4"/>
    <p:sldId id="391" r:id="rId5"/>
    <p:sldId id="346" r:id="rId6"/>
    <p:sldId id="263" r:id="rId7"/>
    <p:sldId id="258" r:id="rId8"/>
    <p:sldId id="260" r:id="rId9"/>
    <p:sldId id="262" r:id="rId10"/>
    <p:sldId id="350" r:id="rId11"/>
    <p:sldId id="384" r:id="rId12"/>
    <p:sldId id="385" r:id="rId13"/>
    <p:sldId id="351" r:id="rId14"/>
    <p:sldId id="353" r:id="rId15"/>
    <p:sldId id="348" r:id="rId16"/>
    <p:sldId id="366" r:id="rId17"/>
    <p:sldId id="321" r:id="rId18"/>
    <p:sldId id="340" r:id="rId19"/>
    <p:sldId id="370" r:id="rId20"/>
    <p:sldId id="367" r:id="rId21"/>
    <p:sldId id="337" r:id="rId22"/>
    <p:sldId id="368" r:id="rId23"/>
    <p:sldId id="342" r:id="rId24"/>
    <p:sldId id="344" r:id="rId25"/>
    <p:sldId id="373" r:id="rId26"/>
    <p:sldId id="374" r:id="rId27"/>
    <p:sldId id="386" r:id="rId28"/>
    <p:sldId id="377" r:id="rId29"/>
    <p:sldId id="343" r:id="rId30"/>
    <p:sldId id="378" r:id="rId31"/>
    <p:sldId id="379" r:id="rId32"/>
    <p:sldId id="380" r:id="rId33"/>
    <p:sldId id="381" r:id="rId34"/>
    <p:sldId id="372" r:id="rId35"/>
    <p:sldId id="375" r:id="rId36"/>
    <p:sldId id="347" r:id="rId37"/>
    <p:sldId id="357" r:id="rId38"/>
    <p:sldId id="387" r:id="rId39"/>
    <p:sldId id="388" r:id="rId40"/>
    <p:sldId id="390" r:id="rId41"/>
    <p:sldId id="335" r:id="rId42"/>
    <p:sldId id="349" r:id="rId43"/>
    <p:sldId id="389" r:id="rId44"/>
    <p:sldId id="383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92" autoAdjust="0"/>
    <p:restoredTop sz="94612" autoAdjust="0"/>
  </p:normalViewPr>
  <p:slideViewPr>
    <p:cSldViewPr>
      <p:cViewPr varScale="1">
        <p:scale>
          <a:sx n="81" d="100"/>
          <a:sy n="81" d="100"/>
        </p:scale>
        <p:origin x="1666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1865D-1351-43E8-97DF-6E40CD2C2534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6FA21-0F53-4E59-8BD9-D5771DBEB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638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6FA21-0F53-4E59-8BD9-D5771DBEB80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927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6FA21-0F53-4E59-8BD9-D5771DBEB80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604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6FA21-0F53-4E59-8BD9-D5771DBEB80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748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FAE9C1AC-2F52-4B9C-84B4-06F3871BE8BA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8" name="직선 연결선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0" name="직선 연결선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5" name="직선 연결선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2" name="직선 연결선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1" name="타원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3" name="타원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4" name="타원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6" name="타원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9C1AC-2F52-4B9C-84B4-06F3871BE8BA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9C1AC-2F52-4B9C-84B4-06F3871BE8BA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FAE9C1AC-2F52-4B9C-84B4-06F3871BE8BA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FAE9C1AC-2F52-4B9C-84B4-06F3871BE8BA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3" name="직선 연결선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4" name="직선 연결선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5" name="직선 연결선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7" name="직선 연결선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1" name="타원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2" name="타원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3" name="타원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6" name="직선 연결선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9C1AC-2F52-4B9C-84B4-06F3871BE8BA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9C1AC-2F52-4B9C-84B4-06F3871BE8BA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AE9C1AC-2F52-4B9C-84B4-06F3871BE8BA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9C1AC-2F52-4B9C-84B4-06F3871BE8BA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선 연결선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3" name="직선 연결선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8" name="내용 개체 틀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21" name="날짜 개체 틀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FAE9C1AC-2F52-4B9C-84B4-06F3871BE8BA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3" name="바닥글 개체 틀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>
                <a:latin typeface="맑은 고딕 Semilight" panose="020B0502040204020203" pitchFamily="50" charset="-127"/>
                <a:ea typeface="맑은 고딕 Semilight" panose="020B0502040204020203" pitchFamily="50" charset="-127"/>
              </a:defRPr>
            </a:lvl1pPr>
          </a:lstStyle>
          <a:p>
            <a:pPr algn="ctr" eaLnBrk="1" latinLnBrk="0" hangingPunct="1">
              <a:buFontTx/>
              <a:buNone/>
            </a:pPr>
            <a:r>
              <a:rPr kumimoji="0" lang="ko-KR" altLang="en-US" dirty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2" name="직선 연결선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9" name="직선 연결선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0" name="직선 연결선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7" name="날짜 개체 틀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AE9C1AC-2F52-4B9C-84B4-06F3871BE8BA}" type="datetimeFigureOut">
              <a:rPr lang="ko-KR" altLang="en-US" smtClean="0"/>
              <a:t>2023-02-02</a:t>
            </a:fld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defRPr>
            </a:lvl1pPr>
          </a:lstStyle>
          <a:p>
            <a:fld id="{FAE9C1AC-2F52-4B9C-84B4-06F3871BE8BA}" type="datetimeFigureOut">
              <a:rPr lang="ko-KR" altLang="en-US" smtClean="0"/>
              <a:pPr/>
              <a:t>2023-02-02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defRPr>
            </a:lvl1pPr>
          </a:lstStyle>
          <a:p>
            <a:fld id="{59218B8B-6E70-49A4-A13C-6ECD2A908DA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맑은 고딕 Semilight" panose="020B0502040204020203" pitchFamily="50" charset="-127"/>
          <a:ea typeface="맑은 고딕 Semilight" panose="020B0502040204020203" pitchFamily="50" charset="-127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맑은 고딕 Semilight" panose="020B0502040204020203" pitchFamily="50" charset="-127"/>
          <a:ea typeface="맑은 고딕 Semilight" panose="020B0502040204020203" pitchFamily="50" charset="-127"/>
          <a:cs typeface="+mn-cs"/>
        </a:defRPr>
      </a:lvl1pPr>
      <a:lvl2pPr marL="640080" indent="-274320" algn="l" rtl="0" eaLnBrk="1" latinLnBrk="1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맑은 고딕 Semilight" panose="020B0502040204020203" pitchFamily="50" charset="-127"/>
          <a:ea typeface="맑은 고딕 Semilight" panose="020B0502040204020203" pitchFamily="50" charset="-127"/>
          <a:cs typeface="+mn-cs"/>
        </a:defRPr>
      </a:lvl2pPr>
      <a:lvl3pPr marL="914400" indent="-18288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맑은 고딕 Semilight" panose="020B0502040204020203" pitchFamily="50" charset="-127"/>
          <a:ea typeface="맑은 고딕 Semilight" panose="020B0502040204020203" pitchFamily="50" charset="-127"/>
          <a:cs typeface="+mn-cs"/>
        </a:defRPr>
      </a:lvl3pPr>
      <a:lvl4pPr marL="1188720" indent="-182880" algn="l" rtl="0" eaLnBrk="1" latinLnBrk="1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맑은 고딕 Semilight" panose="020B0502040204020203" pitchFamily="50" charset="-127"/>
          <a:ea typeface="맑은 고딕 Semilight" panose="020B0502040204020203" pitchFamily="50" charset="-127"/>
          <a:cs typeface="+mn-cs"/>
        </a:defRPr>
      </a:lvl4pPr>
      <a:lvl5pPr marL="1463040" indent="-182880" algn="l" rtl="0" eaLnBrk="1" latinLnBrk="1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맑은 고딕 Semilight" panose="020B0502040204020203" pitchFamily="50" charset="-127"/>
          <a:ea typeface="맑은 고딕 Semilight" panose="020B0502040204020203" pitchFamily="50" charset="-127"/>
          <a:cs typeface="+mn-cs"/>
        </a:defRPr>
      </a:lvl5pPr>
      <a:lvl6pPr marL="1737360" indent="-182880" algn="l" rtl="0" eaLnBrk="1" latinLnBrk="1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1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1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32248" y="2554542"/>
            <a:ext cx="6172200" cy="1894362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다종간 생태계 시뮬레이션에서의 초기값 최적화 알고리즘 개발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32248" y="4649688"/>
            <a:ext cx="6172200" cy="165963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Development of Initial Value Optimization Algorithm in Multi-Species Ecosystem Simulation</a:t>
            </a:r>
          </a:p>
          <a:p>
            <a:endParaRPr lang="en-US" altLang="ko-KR" dirty="0"/>
          </a:p>
          <a:p>
            <a:r>
              <a:rPr lang="ko-KR" altLang="en-US" dirty="0" err="1"/>
              <a:t>펄어비스</a:t>
            </a:r>
            <a:r>
              <a:rPr lang="ko-KR" altLang="en-US" dirty="0"/>
              <a:t> 최종발표</a:t>
            </a:r>
            <a:endParaRPr lang="en-US" altLang="ko-KR" dirty="0"/>
          </a:p>
          <a:p>
            <a:r>
              <a:rPr lang="en-US" altLang="ko-KR" dirty="0"/>
              <a:t>2019102114 </a:t>
            </a:r>
            <a:r>
              <a:rPr lang="ko-KR" altLang="en-US" dirty="0" err="1"/>
              <a:t>이륜하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1858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467544" y="908720"/>
            <a:ext cx="7467600" cy="4873752"/>
          </a:xfrm>
        </p:spPr>
        <p:txBody>
          <a:bodyPr/>
          <a:lstStyle/>
          <a:p>
            <a:pPr marL="0" indent="0" algn="ctr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Multi-Agent Deep Reinforcement Learning in a Three-Species Predator-Prey Ecosystem </a:t>
            </a:r>
          </a:p>
          <a:p>
            <a:pPr marL="0" indent="0" algn="ctr">
              <a:buNone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TOBIAS KARLSSON</a:t>
            </a:r>
          </a:p>
          <a:p>
            <a:pPr marL="0" indent="0" algn="ctr">
              <a:buNone/>
            </a:pPr>
            <a:r>
              <a:rPr lang="en-US" altLang="ko-KR" sz="1600" dirty="0"/>
              <a:t>Department of Computer Science and Engineering Chalmers University of Technology University of Gothenburg </a:t>
            </a:r>
            <a:r>
              <a:rPr lang="en-US" altLang="ko-KR" sz="1600" dirty="0" err="1"/>
              <a:t>Gothenburg</a:t>
            </a:r>
            <a:r>
              <a:rPr lang="en-US" altLang="ko-KR" sz="1600" dirty="0"/>
              <a:t>, Sweden 2021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497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타겟 논문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457200" y="4437112"/>
            <a:ext cx="7467600" cy="2036840"/>
          </a:xfrm>
        </p:spPr>
        <p:txBody>
          <a:bodyPr>
            <a:normAutofit/>
          </a:bodyPr>
          <a:lstStyle/>
          <a:p>
            <a:pPr latinLnBrk="0"/>
            <a:endParaRPr lang="en-US" altLang="ko-KR" sz="1800" dirty="0"/>
          </a:p>
          <a:p>
            <a:pPr latinLnBrk="0"/>
            <a:r>
              <a:rPr lang="en-US" altLang="ko-KR" sz="1800" dirty="0" err="1"/>
              <a:t>Lotka</a:t>
            </a:r>
            <a:r>
              <a:rPr lang="en-US" altLang="ko-KR" sz="1800" dirty="0"/>
              <a:t>-Volterra Model</a:t>
            </a:r>
          </a:p>
          <a:p>
            <a:pPr latinLnBrk="0"/>
            <a:r>
              <a:rPr lang="ko-KR" altLang="en-US" sz="1800" dirty="0"/>
              <a:t>포식자와 피식자 간의 포식 관계를 </a:t>
            </a:r>
            <a:r>
              <a:rPr lang="ko-KR" altLang="en-US" sz="1800" dirty="0" err="1"/>
              <a:t>수량화한</a:t>
            </a:r>
            <a:r>
              <a:rPr lang="ko-KR" altLang="en-US" sz="1800" dirty="0"/>
              <a:t> 공식이다</a:t>
            </a:r>
            <a:r>
              <a:rPr lang="en-US" altLang="ko-KR" sz="1800" dirty="0"/>
              <a:t>. 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476BEC-B424-AE12-C809-D11346140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060848"/>
            <a:ext cx="3024336" cy="19571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03405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타겟 논문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B41C50-4DED-4EB6-D54C-FE4F224B9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04962"/>
            <a:ext cx="7467600" cy="4978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0956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타겟</a:t>
            </a:r>
            <a:r>
              <a:rPr lang="ko-KR" altLang="en-US" dirty="0"/>
              <a:t> 논문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55ED78EF-24FF-E774-04BD-7B0252AA72B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8" t="42382" r="29469" b="21619"/>
          <a:stretch/>
        </p:blipFill>
        <p:spPr>
          <a:xfrm>
            <a:off x="179512" y="2348880"/>
            <a:ext cx="8486657" cy="3960440"/>
          </a:xfrm>
        </p:spPr>
      </p:pic>
    </p:spTree>
    <p:extLst>
      <p:ext uri="{BB962C8B-B14F-4D97-AF65-F5344CB8AC3E}">
        <p14:creationId xmlns:p14="http://schemas.microsoft.com/office/powerpoint/2010/main" val="978243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타겟</a:t>
            </a:r>
            <a:r>
              <a:rPr lang="ko-KR" altLang="en-US" dirty="0"/>
              <a:t> 논문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D95C62E-69CD-0891-C734-EFDD5690DB1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2" t="25239" r="32362" b="31904"/>
          <a:stretch/>
        </p:blipFill>
        <p:spPr>
          <a:xfrm>
            <a:off x="1265392" y="1628800"/>
            <a:ext cx="6613215" cy="4032448"/>
          </a:xfrm>
        </p:spPr>
      </p:pic>
    </p:spTree>
    <p:extLst>
      <p:ext uri="{BB962C8B-B14F-4D97-AF65-F5344CB8AC3E}">
        <p14:creationId xmlns:p14="http://schemas.microsoft.com/office/powerpoint/2010/main" val="261040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39DFC118-C8D9-CF17-4BDC-96616D8EA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9792" y="3124200"/>
            <a:ext cx="5758408" cy="1894362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구현</a:t>
            </a:r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D768A2D3-2759-B661-3295-8C99E9A238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98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Frameworks</a:t>
            </a:r>
          </a:p>
          <a:p>
            <a:endParaRPr lang="en-US" altLang="ko-KR" sz="2000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0" indent="0">
              <a:buNone/>
            </a:pPr>
            <a:endParaRPr lang="ko-KR" altLang="en-US" sz="2000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sz="2000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705827A-541C-2CC3-1D41-679B2B2F9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79" b="11111"/>
          <a:stretch/>
        </p:blipFill>
        <p:spPr bwMode="auto">
          <a:xfrm>
            <a:off x="2267744" y="2059842"/>
            <a:ext cx="5040560" cy="46225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02447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>
                <a:cs typeface="맑은 고딕 Semilight" panose="020B0502040204020203" pitchFamily="50" charset="-127"/>
              </a:rPr>
              <a:t>V</a:t>
            </a:r>
            <a:r>
              <a:rPr lang="en-US" altLang="ko-KR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isualize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DC7439-FB8F-7ABE-6CC2-F0F7140F49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0" t="31043" r="74683" b="44343"/>
          <a:stretch/>
        </p:blipFill>
        <p:spPr>
          <a:xfrm>
            <a:off x="3102741" y="2682297"/>
            <a:ext cx="2690919" cy="26909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D816CC3-5525-9156-9D59-0E977CDE88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0" t="27946" r="70708" b="39854"/>
          <a:stretch/>
        </p:blipFill>
        <p:spPr>
          <a:xfrm>
            <a:off x="209600" y="2682297"/>
            <a:ext cx="2690919" cy="26909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7A0826-83C5-D131-4CAF-BB9E515B22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0" t="28973" r="71457" b="38827"/>
          <a:stretch/>
        </p:blipFill>
        <p:spPr>
          <a:xfrm>
            <a:off x="5995882" y="2682297"/>
            <a:ext cx="2690918" cy="269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03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UI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A1B83E-556F-40F2-7F64-4F7C76896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5" t="21046" r="27694" b="25696"/>
          <a:stretch/>
        </p:blipFill>
        <p:spPr>
          <a:xfrm>
            <a:off x="286758" y="2628195"/>
            <a:ext cx="4385774" cy="26731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58A58AB-4A7A-C034-AA44-30254A449E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4" t="17864" r="24199" b="19223"/>
          <a:stretch/>
        </p:blipFill>
        <p:spPr>
          <a:xfrm>
            <a:off x="4272379" y="2276872"/>
            <a:ext cx="4414421" cy="323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93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>
                <a:cs typeface="맑은 고딕 Semilight" panose="020B0502040204020203" pitchFamily="50" charset="-127"/>
              </a:rPr>
              <a:t>Animal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0BD80DA-EC92-ADB8-30E4-B5D141ED49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433423"/>
              </p:ext>
            </p:extLst>
          </p:nvPr>
        </p:nvGraphicFramePr>
        <p:xfrm>
          <a:off x="611560" y="2420888"/>
          <a:ext cx="7711077" cy="29089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0501">
                  <a:extLst>
                    <a:ext uri="{9D8B030D-6E8A-4147-A177-3AD203B41FA5}">
                      <a16:colId xmlns:a16="http://schemas.microsoft.com/office/drawing/2014/main" val="1336279887"/>
                    </a:ext>
                  </a:extLst>
                </a:gridCol>
                <a:gridCol w="6000576">
                  <a:extLst>
                    <a:ext uri="{9D8B030D-6E8A-4147-A177-3AD203B41FA5}">
                      <a16:colId xmlns:a16="http://schemas.microsoft.com/office/drawing/2014/main" val="744586467"/>
                    </a:ext>
                  </a:extLst>
                </a:gridCol>
              </a:tblGrid>
              <a:tr h="40938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Parameters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3661916"/>
                  </a:ext>
                </a:extLst>
              </a:tr>
              <a:tr h="357077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Max Hunger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배고픔 수치</a:t>
                      </a: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0</a:t>
                      </a:r>
                      <a:r>
                        <a:rPr 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되면 사망한다</a:t>
                      </a: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55177177"/>
                  </a:ext>
                </a:extLst>
              </a:tr>
              <a:tr h="3570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Max destroy time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사망 이후 </a:t>
                      </a:r>
                      <a:r>
                        <a:rPr lang="ko-KR" sz="11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맵에</a:t>
                      </a:r>
                      <a:r>
                        <a:rPr 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시체가 잔존하는 시간</a:t>
                      </a: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Predator</a:t>
                      </a:r>
                      <a:r>
                        <a:rPr 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의해 먹히게 되면 더 빠른 속도로 줄어든다</a:t>
                      </a: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2423278"/>
                  </a:ext>
                </a:extLst>
              </a:tr>
              <a:tr h="3570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Food habit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초식동물은 </a:t>
                      </a: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0, </a:t>
                      </a:r>
                      <a:r>
                        <a:rPr lang="ko-KR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육식동물은 </a:t>
                      </a: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값을 가진다</a:t>
                      </a: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0919686"/>
                  </a:ext>
                </a:extLst>
              </a:tr>
              <a:tr h="3570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Childbirth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한번에 최대로 낳을 수 있는 자식의 수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0052549"/>
                  </a:ext>
                </a:extLst>
              </a:tr>
              <a:tr h="3570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Pregnant time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임신 후 자식을 낳기까지의 시간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8812372"/>
                  </a:ext>
                </a:extLst>
              </a:tr>
              <a:tr h="3570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Mate age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번식 가능한 최소나이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8601963"/>
                  </a:ext>
                </a:extLst>
              </a:tr>
              <a:tr h="35707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Natural death age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자연사로 인해 사망하는 나이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9454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36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 sz="4800" dirty="0"/>
              <a:t>목차</a:t>
            </a:r>
            <a:endParaRPr lang="en-US" altLang="ko-KR" sz="4800" dirty="0"/>
          </a:p>
          <a:p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주제</a:t>
            </a:r>
            <a:endParaRPr lang="en-US" altLang="ko-KR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dirty="0" err="1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타겟</a:t>
            </a:r>
            <a:r>
              <a:rPr lang="ko-KR" altLang="en-US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 논문 선정</a:t>
            </a:r>
            <a:endParaRPr lang="en-US" altLang="ko-KR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구현</a:t>
            </a:r>
            <a:endParaRPr lang="en-US" altLang="ko-KR" dirty="0">
              <a:cs typeface="맑은 고딕 Semilight" panose="020B0502040204020203" pitchFamily="50" charset="-127"/>
            </a:endParaRPr>
          </a:p>
          <a:p>
            <a:endParaRPr lang="en-US" altLang="ko-KR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dirty="0">
                <a:cs typeface="맑은 고딕 Semilight" panose="020B0502040204020203" pitchFamily="50" charset="-127"/>
              </a:rPr>
              <a:t>최종결과</a:t>
            </a:r>
            <a:endParaRPr lang="en-US" altLang="ko-KR" dirty="0">
              <a:cs typeface="맑은 고딕 Semilight" panose="020B0502040204020203" pitchFamily="50" charset="-127"/>
            </a:endParaRPr>
          </a:p>
          <a:p>
            <a:endParaRPr lang="en-US" altLang="ko-KR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dirty="0">
                <a:cs typeface="맑은 고딕 Semilight" panose="020B0502040204020203" pitchFamily="50" charset="-127"/>
              </a:rPr>
              <a:t>결론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77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92DC4A-490E-8E85-B0F1-15B2D3D84C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64" t="5244" r="7474" b="5615"/>
          <a:stretch/>
        </p:blipFill>
        <p:spPr>
          <a:xfrm>
            <a:off x="3674747" y="123556"/>
            <a:ext cx="4464496" cy="66108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0B3D190-BFC1-B862-80CD-D3171D114F60}"/>
              </a:ext>
            </a:extLst>
          </p:cNvPr>
          <p:cNvSpPr/>
          <p:nvPr/>
        </p:nvSpPr>
        <p:spPr>
          <a:xfrm>
            <a:off x="3779912" y="1196752"/>
            <a:ext cx="2880320" cy="12241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B5B9C4-A501-3E52-AC03-C88E8F1B2A64}"/>
              </a:ext>
            </a:extLst>
          </p:cNvPr>
          <p:cNvSpPr/>
          <p:nvPr/>
        </p:nvSpPr>
        <p:spPr>
          <a:xfrm>
            <a:off x="3779912" y="2996952"/>
            <a:ext cx="2880320" cy="86409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E1A81-18CC-5218-2D3E-BB1FC87D577E}"/>
              </a:ext>
            </a:extLst>
          </p:cNvPr>
          <p:cNvSpPr txBox="1"/>
          <p:nvPr/>
        </p:nvSpPr>
        <p:spPr>
          <a:xfrm>
            <a:off x="324243" y="2708920"/>
            <a:ext cx="32175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Animal</a:t>
            </a:r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을 상속받은 각 </a:t>
            </a:r>
            <a:endParaRPr lang="en-US" altLang="ko-KR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동물군마다 다른 수치를 주어 </a:t>
            </a:r>
            <a:endParaRPr lang="en-US" altLang="ko-KR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시뮬레이션 </a:t>
            </a:r>
          </a:p>
        </p:txBody>
      </p:sp>
    </p:spTree>
    <p:extLst>
      <p:ext uri="{BB962C8B-B14F-4D97-AF65-F5344CB8AC3E}">
        <p14:creationId xmlns:p14="http://schemas.microsoft.com/office/powerpoint/2010/main" val="2359281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>
                <a:cs typeface="맑은 고딕 Semilight" panose="020B0502040204020203" pitchFamily="50" charset="-127"/>
              </a:rPr>
              <a:t>AI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7CE6AA-595D-FCE4-BCA7-6D7101738D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14445" r="33463" b="10800"/>
          <a:stretch/>
        </p:blipFill>
        <p:spPr>
          <a:xfrm>
            <a:off x="1547664" y="1600200"/>
            <a:ext cx="6480720" cy="487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33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>
                <a:cs typeface="맑은 고딕 Semilight" panose="020B0502040204020203" pitchFamily="50" charset="-127"/>
              </a:rPr>
              <a:t>AI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DA8CA-A37B-3C0F-512A-729D75D9C1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3" b="6147"/>
          <a:stretch/>
        </p:blipFill>
        <p:spPr bwMode="auto">
          <a:xfrm>
            <a:off x="327251" y="2017697"/>
            <a:ext cx="7727497" cy="44851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73560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>
                <a:cs typeface="맑은 고딕 Semilight" panose="020B0502040204020203" pitchFamily="50" charset="-127"/>
              </a:rPr>
              <a:t>AI perception (</a:t>
            </a:r>
            <a:r>
              <a:rPr lang="ko-KR" altLang="en-US" sz="2000" dirty="0">
                <a:cs typeface="맑은 고딕 Semilight" panose="020B0502040204020203" pitchFamily="50" charset="-127"/>
              </a:rPr>
              <a:t>시각</a:t>
            </a:r>
            <a:r>
              <a:rPr lang="en-US" altLang="ko-KR" sz="2000" dirty="0">
                <a:cs typeface="맑은 고딕 Semilight" panose="020B0502040204020203" pitchFamily="50" charset="-127"/>
              </a:rPr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8F58A07-1D63-64E2-36B9-86F4457C1C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2" t="24077" r="24854" b="26732"/>
          <a:stretch/>
        </p:blipFill>
        <p:spPr>
          <a:xfrm>
            <a:off x="288521" y="2462230"/>
            <a:ext cx="8398279" cy="409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82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>
                <a:cs typeface="맑은 고딕 Semilight" panose="020B0502040204020203" pitchFamily="50" charset="-127"/>
              </a:rPr>
              <a:t>AI perception (</a:t>
            </a:r>
            <a:r>
              <a:rPr lang="ko-KR" altLang="en-US" sz="2000" dirty="0">
                <a:cs typeface="맑은 고딕 Semilight" panose="020B0502040204020203" pitchFamily="50" charset="-127"/>
              </a:rPr>
              <a:t>시각</a:t>
            </a:r>
            <a:r>
              <a:rPr lang="en-US" altLang="ko-KR" sz="2000" dirty="0">
                <a:cs typeface="맑은 고딕 Semilight" panose="020B0502040204020203" pitchFamily="50" charset="-127"/>
              </a:rPr>
              <a:t>) + collision box (</a:t>
            </a:r>
            <a:r>
              <a:rPr lang="ko-KR" altLang="en-US" sz="2000" dirty="0">
                <a:cs typeface="맑은 고딕 Semilight" panose="020B0502040204020203" pitchFamily="50" charset="-127"/>
              </a:rPr>
              <a:t>시각 보조</a:t>
            </a:r>
            <a:r>
              <a:rPr lang="en-US" altLang="ko-KR" sz="2000" dirty="0">
                <a:cs typeface="맑은 고딕 Semilight" panose="020B0502040204020203" pitchFamily="50" charset="-127"/>
              </a:rPr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6C20C0-B8AE-26A4-DCDC-53B808F6C7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5" t="19201" r="24013" b="20600"/>
          <a:stretch/>
        </p:blipFill>
        <p:spPr>
          <a:xfrm>
            <a:off x="1115616" y="2276872"/>
            <a:ext cx="6912768" cy="396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39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>
                <a:cs typeface="맑은 고딕 Semilight" panose="020B0502040204020203" pitchFamily="50" charset="-127"/>
              </a:rPr>
              <a:t>V</a:t>
            </a:r>
            <a:r>
              <a:rPr lang="en-US" altLang="ko-KR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isualize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5E800C-5919-8D00-6CF3-132C28C47A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0" t="24462" r="41278" b="24462"/>
          <a:stretch/>
        </p:blipFill>
        <p:spPr bwMode="auto">
          <a:xfrm>
            <a:off x="1115616" y="2360395"/>
            <a:ext cx="3168352" cy="31683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CEBD47-DC26-FC45-448D-B76BAC95DE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6" t="43000" r="50237" b="14445"/>
          <a:stretch/>
        </p:blipFill>
        <p:spPr>
          <a:xfrm>
            <a:off x="4782102" y="2360396"/>
            <a:ext cx="3168351" cy="31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83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/>
              <a:t>Plant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EE0597E-FD51-6116-6BDF-0EDCABA6C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462909"/>
              </p:ext>
            </p:extLst>
          </p:nvPr>
        </p:nvGraphicFramePr>
        <p:xfrm>
          <a:off x="605339" y="2636912"/>
          <a:ext cx="7711077" cy="25712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3901">
                  <a:extLst>
                    <a:ext uri="{9D8B030D-6E8A-4147-A177-3AD203B41FA5}">
                      <a16:colId xmlns:a16="http://schemas.microsoft.com/office/drawing/2014/main" val="2600035302"/>
                    </a:ext>
                  </a:extLst>
                </a:gridCol>
                <a:gridCol w="6027176">
                  <a:extLst>
                    <a:ext uri="{9D8B030D-6E8A-4147-A177-3AD203B41FA5}">
                      <a16:colId xmlns:a16="http://schemas.microsoft.com/office/drawing/2014/main" val="1997514823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Parameters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2635945"/>
                  </a:ext>
                </a:extLst>
              </a:tr>
              <a:tr h="925590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Edible amount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(Max destroy time)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동물에게 먹힐 수 있는 양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동물과 상호작용해야 줄어든다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되면 </a:t>
                      </a:r>
                      <a:r>
                        <a:rPr lang="ko-KR" sz="12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액터는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소멸한다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00668751"/>
                  </a:ext>
                </a:extLst>
              </a:tr>
              <a:tr h="9255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Regen time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랜덤생성되는데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걸리는 시간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작을수록 빈번해진다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6182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87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2000" dirty="0">
                <a:cs typeface="맑은 고딕 Semilight" panose="020B0502040204020203" pitchFamily="50" charset="-127"/>
              </a:rPr>
              <a:t>알고리즘</a:t>
            </a:r>
            <a:endParaRPr lang="en-US" altLang="ko-KR" sz="2000" dirty="0">
              <a:cs typeface="맑은 고딕 Semilight" panose="020B0502040204020203" pitchFamily="50" charset="-127"/>
            </a:endParaRPr>
          </a:p>
          <a:p>
            <a:endParaRPr lang="en-US" altLang="ko-KR" sz="2000" dirty="0">
              <a:cs typeface="맑은 고딕 Semilight" panose="020B0502040204020203" pitchFamily="50" charset="-127"/>
            </a:endParaRPr>
          </a:p>
          <a:p>
            <a:endParaRPr lang="en-US" altLang="ko-KR" sz="2000" dirty="0">
              <a:cs typeface="맑은 고딕 Semilight" panose="020B0502040204020203" pitchFamily="50" charset="-127"/>
            </a:endParaRPr>
          </a:p>
          <a:p>
            <a:endParaRPr lang="en-US" altLang="ko-KR" sz="2000" dirty="0">
              <a:cs typeface="맑은 고딕 Semilight" panose="020B0502040204020203" pitchFamily="50" charset="-127"/>
            </a:endParaRPr>
          </a:p>
          <a:p>
            <a:endParaRPr lang="en-US" altLang="ko-KR" sz="2000" dirty="0">
              <a:cs typeface="맑은 고딕 Semilight" panose="020B0502040204020203" pitchFamily="50" charset="-127"/>
            </a:endParaRPr>
          </a:p>
          <a:p>
            <a:endParaRPr lang="en-US" altLang="ko-KR" sz="2000" dirty="0">
              <a:cs typeface="맑은 고딕 Semilight" panose="020B0502040204020203" pitchFamily="50" charset="-127"/>
            </a:endParaRPr>
          </a:p>
          <a:p>
            <a:endParaRPr lang="en-US" altLang="ko-KR" sz="2000" dirty="0">
              <a:cs typeface="맑은 고딕 Semilight" panose="020B0502040204020203" pitchFamily="50" charset="-127"/>
            </a:endParaRPr>
          </a:p>
          <a:p>
            <a:endParaRPr lang="en-US" altLang="ko-KR" sz="2000" dirty="0">
              <a:cs typeface="맑은 고딕 Semilight" panose="020B0502040204020203" pitchFamily="50" charset="-127"/>
            </a:endParaRP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실시간으로 개체수가 최고가 되는 지점을 저장</a:t>
            </a:r>
            <a:endParaRPr lang="en-US" altLang="ko-KR" sz="2000" dirty="0"/>
          </a:p>
          <a:p>
            <a:r>
              <a:rPr lang="ko-KR" altLang="en-US" sz="2000" dirty="0"/>
              <a:t>이후 종료 시점에서 최고 </a:t>
            </a:r>
            <a:r>
              <a:rPr lang="ko-KR" altLang="en-US" sz="2000" dirty="0" err="1"/>
              <a:t>개체수와</a:t>
            </a:r>
            <a:r>
              <a:rPr lang="ko-KR" altLang="en-US" sz="2000" dirty="0"/>
              <a:t> 비교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2B1021-4279-B348-3DD6-EE159311D6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3" t="24800" r="38188" b="12201"/>
          <a:stretch/>
        </p:blipFill>
        <p:spPr>
          <a:xfrm>
            <a:off x="2771800" y="980728"/>
            <a:ext cx="5400600" cy="433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98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cs typeface="맑은 고딕 Semilight" panose="020B0502040204020203" pitchFamily="50" charset="-127"/>
              </a:rPr>
              <a:t>알고리즘</a:t>
            </a:r>
            <a:endParaRPr lang="en-US" altLang="ko-KR" sz="2000" dirty="0">
              <a:cs typeface="맑은 고딕 Semilight" panose="020B0502040204020203" pitchFamily="50" charset="-127"/>
            </a:endParaRPr>
          </a:p>
          <a:p>
            <a:endParaRPr lang="en-US" altLang="ko-KR" sz="2000" dirty="0">
              <a:cs typeface="맑은 고딕 Semilight" panose="020B0502040204020203" pitchFamily="50" charset="-127"/>
            </a:endParaRPr>
          </a:p>
          <a:p>
            <a:endParaRPr lang="en-US" altLang="ko-KR" sz="2000" dirty="0">
              <a:cs typeface="맑은 고딕 Semilight" panose="020B0502040204020203" pitchFamily="50" charset="-127"/>
            </a:endParaRPr>
          </a:p>
          <a:p>
            <a:endParaRPr lang="en-US" altLang="ko-KR" sz="2000" dirty="0">
              <a:cs typeface="맑은 고딕 Semilight" panose="020B0502040204020203" pitchFamily="50" charset="-127"/>
            </a:endParaRPr>
          </a:p>
          <a:p>
            <a:endParaRPr lang="en-US" altLang="ko-KR" sz="2000" dirty="0">
              <a:cs typeface="맑은 고딕 Semilight" panose="020B0502040204020203" pitchFamily="50" charset="-127"/>
            </a:endParaRPr>
          </a:p>
          <a:p>
            <a:endParaRPr lang="en-US" altLang="ko-KR" sz="2000" dirty="0">
              <a:cs typeface="맑은 고딕 Semilight" panose="020B0502040204020203" pitchFamily="50" charset="-127"/>
            </a:endParaRPr>
          </a:p>
          <a:p>
            <a:endParaRPr lang="en-US" altLang="ko-KR" sz="2000" dirty="0">
              <a:cs typeface="맑은 고딕 Semilight" panose="020B0502040204020203" pitchFamily="50" charset="-127"/>
            </a:endParaRPr>
          </a:p>
          <a:p>
            <a:endParaRPr lang="en-US" altLang="ko-KR" sz="2000" dirty="0">
              <a:cs typeface="맑은 고딕 Semilight" panose="020B0502040204020203" pitchFamily="50" charset="-127"/>
            </a:endParaRPr>
          </a:p>
          <a:p>
            <a:endParaRPr lang="en-US" altLang="ko-KR" sz="2000" dirty="0"/>
          </a:p>
          <a:p>
            <a:r>
              <a:rPr lang="ko-KR" altLang="en-US" sz="2000" dirty="0"/>
              <a:t>시뮬레이션 종료 시점에서 </a:t>
            </a:r>
            <a:r>
              <a:rPr lang="ko-KR" altLang="en-US" sz="2000" dirty="0" err="1"/>
              <a:t>개체수를</a:t>
            </a:r>
            <a:r>
              <a:rPr lang="ko-KR" altLang="en-US" sz="2000" dirty="0"/>
              <a:t> 최솟값과 비교</a:t>
            </a:r>
            <a:endParaRPr lang="en-US" altLang="ko-KR" sz="2000" dirty="0"/>
          </a:p>
          <a:p>
            <a:r>
              <a:rPr lang="ko-KR" altLang="en-US" sz="2000" dirty="0"/>
              <a:t>개체수가 최소 개체수 이하라면</a:t>
            </a:r>
            <a:r>
              <a:rPr lang="en-US" altLang="ko-KR" sz="2000" dirty="0"/>
              <a:t>, </a:t>
            </a:r>
            <a:r>
              <a:rPr lang="ko-KR" altLang="en-US" sz="2000" dirty="0"/>
              <a:t>초기 </a:t>
            </a:r>
            <a:r>
              <a:rPr lang="ko-KR" altLang="en-US" sz="2000" dirty="0" err="1"/>
              <a:t>개체수를</a:t>
            </a:r>
            <a:r>
              <a:rPr lang="ko-KR" altLang="en-US" sz="2000" dirty="0"/>
              <a:t> </a:t>
            </a:r>
            <a:r>
              <a:rPr lang="en-US" altLang="ko-KR" sz="2000" dirty="0"/>
              <a:t>25% </a:t>
            </a:r>
            <a:r>
              <a:rPr lang="ko-KR" altLang="en-US" sz="2000" dirty="0"/>
              <a:t>증가</a:t>
            </a:r>
            <a:endParaRPr lang="en-US" altLang="ko-KR" sz="2000" dirty="0"/>
          </a:p>
          <a:p>
            <a:r>
              <a:rPr lang="ko-KR" altLang="en-US" sz="2000" dirty="0"/>
              <a:t>개체수가 최대 개체수 이상이라면</a:t>
            </a:r>
            <a:r>
              <a:rPr lang="en-US" altLang="ko-KR" sz="2000" dirty="0"/>
              <a:t>, </a:t>
            </a:r>
            <a:r>
              <a:rPr lang="ko-KR" altLang="en-US" sz="2000" dirty="0"/>
              <a:t>초기 </a:t>
            </a:r>
            <a:r>
              <a:rPr lang="ko-KR" altLang="en-US" sz="2000" dirty="0" err="1"/>
              <a:t>개체수를</a:t>
            </a:r>
            <a:r>
              <a:rPr lang="ko-KR" altLang="en-US" sz="2000" dirty="0"/>
              <a:t> </a:t>
            </a:r>
            <a:r>
              <a:rPr lang="en-US" altLang="ko-KR" sz="2000" dirty="0"/>
              <a:t>15% </a:t>
            </a:r>
            <a:r>
              <a:rPr lang="ko-KR" altLang="en-US" sz="2000" dirty="0"/>
              <a:t>감소</a:t>
            </a:r>
            <a:endParaRPr lang="en-US" altLang="ko-KR" sz="2000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E9008A-618A-B9B8-2091-E31C11BA8D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3" t="24801" r="26375" b="36000"/>
          <a:stretch/>
        </p:blipFill>
        <p:spPr>
          <a:xfrm>
            <a:off x="1242962" y="2074819"/>
            <a:ext cx="6480720" cy="270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4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>
                <a:cs typeface="맑은 고딕 Semilight" panose="020B0502040204020203" pitchFamily="50" charset="-127"/>
              </a:rPr>
              <a:t>그래프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0E6D11-08AB-2396-CD55-F3E7D0C016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" t="5244" r="13376" b="23001"/>
          <a:stretch/>
        </p:blipFill>
        <p:spPr>
          <a:xfrm>
            <a:off x="539552" y="2204864"/>
            <a:ext cx="7920039" cy="382955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BA87111-1C82-0C13-D847-9027A09DEDE6}"/>
              </a:ext>
            </a:extLst>
          </p:cNvPr>
          <p:cNvSpPr/>
          <p:nvPr/>
        </p:nvSpPr>
        <p:spPr>
          <a:xfrm>
            <a:off x="7020272" y="5301208"/>
            <a:ext cx="1224136" cy="43204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950D92-5F0E-44B7-8AF3-CB6FD5DAA90D}"/>
              </a:ext>
            </a:extLst>
          </p:cNvPr>
          <p:cNvSpPr/>
          <p:nvPr/>
        </p:nvSpPr>
        <p:spPr>
          <a:xfrm>
            <a:off x="7452320" y="4844440"/>
            <a:ext cx="792088" cy="38864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130AACA-C963-9AED-C9F1-C67A410ACA9E}"/>
              </a:ext>
            </a:extLst>
          </p:cNvPr>
          <p:cNvCxnSpPr/>
          <p:nvPr/>
        </p:nvCxnSpPr>
        <p:spPr>
          <a:xfrm flipH="1" flipV="1">
            <a:off x="3851920" y="4365104"/>
            <a:ext cx="3600400" cy="650503"/>
          </a:xfrm>
          <a:prstGeom prst="straightConnector1">
            <a:avLst/>
          </a:prstGeom>
          <a:ln w="3810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80BA68-DD40-584C-ED13-E70C8835EF5E}"/>
              </a:ext>
            </a:extLst>
          </p:cNvPr>
          <p:cNvSpPr/>
          <p:nvPr/>
        </p:nvSpPr>
        <p:spPr>
          <a:xfrm>
            <a:off x="6156176" y="3068960"/>
            <a:ext cx="1080120" cy="1010543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82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39DFC118-C8D9-CF17-4BDC-96616D8EA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9792" y="3124200"/>
            <a:ext cx="5758408" cy="1894362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주제</a:t>
            </a:r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D768A2D3-2759-B661-3295-8C99E9A238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7827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>
                <a:cs typeface="맑은 고딕 Semilight" panose="020B0502040204020203" pitchFamily="50" charset="-127"/>
              </a:rPr>
              <a:t>맵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D93B55-7060-AA17-C069-BD48AAED93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9" t="17967" r="25567" b="17730"/>
          <a:stretch/>
        </p:blipFill>
        <p:spPr bwMode="auto">
          <a:xfrm>
            <a:off x="457200" y="2233464"/>
            <a:ext cx="4432225" cy="26906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9B2898-DA07-200E-8AD5-FF6B657DAA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4" t="17731" r="29028" b="21986"/>
          <a:stretch/>
        </p:blipFill>
        <p:spPr bwMode="auto">
          <a:xfrm>
            <a:off x="4169688" y="3942400"/>
            <a:ext cx="4474834" cy="26906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72262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>
                <a:cs typeface="맑은 고딕 Semilight" panose="020B0502040204020203" pitchFamily="50" charset="-127"/>
              </a:rPr>
              <a:t>맵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0BB7B8-031D-05CD-30A9-AFD8DDDD88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7" t="21986" r="28497" b="9692"/>
          <a:stretch/>
        </p:blipFill>
        <p:spPr bwMode="auto">
          <a:xfrm>
            <a:off x="499478" y="2243574"/>
            <a:ext cx="4072522" cy="29797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686707-BBBF-A913-FAE9-52D85170DD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t="23641" r="28896" b="10402"/>
          <a:stretch/>
        </p:blipFill>
        <p:spPr bwMode="auto">
          <a:xfrm>
            <a:off x="4283968" y="3591197"/>
            <a:ext cx="4288546" cy="30833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64954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>
                <a:cs typeface="맑은 고딕 Semilight" panose="020B0502040204020203" pitchFamily="50" charset="-127"/>
              </a:rPr>
              <a:t>맵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93B9A0-7145-88B8-3E45-D4DA84C1A0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3" t="22459" r="26498" b="20567"/>
          <a:stretch/>
        </p:blipFill>
        <p:spPr bwMode="auto">
          <a:xfrm>
            <a:off x="457200" y="2262137"/>
            <a:ext cx="4487666" cy="29956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45CF25-AD47-99EC-1DD5-CCE84DCD9A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3" t="21277" r="31691" b="21040"/>
          <a:stretch/>
        </p:blipFill>
        <p:spPr bwMode="auto">
          <a:xfrm>
            <a:off x="4355976" y="3535409"/>
            <a:ext cx="4118126" cy="31211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030321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>
                <a:cs typeface="맑은 고딕 Semilight" panose="020B0502040204020203" pitchFamily="50" charset="-127"/>
              </a:rPr>
              <a:t>초기값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AB7D48-56D4-114D-09DC-6D3C46DFEC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3" t="25105" r="31493" b="23722"/>
          <a:stretch/>
        </p:blipFill>
        <p:spPr>
          <a:xfrm>
            <a:off x="1475656" y="2060848"/>
            <a:ext cx="6377136" cy="431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69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>
                <a:cs typeface="맑은 고딕 Semilight" panose="020B0502040204020203" pitchFamily="50" charset="-127"/>
              </a:rPr>
              <a:t>초기값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366EB80-B4F1-EF1C-7420-72AFD7D73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073632"/>
              </p:ext>
            </p:extLst>
          </p:nvPr>
        </p:nvGraphicFramePr>
        <p:xfrm>
          <a:off x="546448" y="2132856"/>
          <a:ext cx="7769968" cy="33843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23564">
                  <a:extLst>
                    <a:ext uri="{9D8B030D-6E8A-4147-A177-3AD203B41FA5}">
                      <a16:colId xmlns:a16="http://schemas.microsoft.com/office/drawing/2014/main" val="699018958"/>
                    </a:ext>
                  </a:extLst>
                </a:gridCol>
                <a:gridCol w="2015468">
                  <a:extLst>
                    <a:ext uri="{9D8B030D-6E8A-4147-A177-3AD203B41FA5}">
                      <a16:colId xmlns:a16="http://schemas.microsoft.com/office/drawing/2014/main" val="333422555"/>
                    </a:ext>
                  </a:extLst>
                </a:gridCol>
                <a:gridCol w="2015468">
                  <a:extLst>
                    <a:ext uri="{9D8B030D-6E8A-4147-A177-3AD203B41FA5}">
                      <a16:colId xmlns:a16="http://schemas.microsoft.com/office/drawing/2014/main" val="3593613710"/>
                    </a:ext>
                  </a:extLst>
                </a:gridCol>
                <a:gridCol w="2015468">
                  <a:extLst>
                    <a:ext uri="{9D8B030D-6E8A-4147-A177-3AD203B41FA5}">
                      <a16:colId xmlns:a16="http://schemas.microsoft.com/office/drawing/2014/main" val="612681114"/>
                    </a:ext>
                  </a:extLst>
                </a:gridCol>
              </a:tblGrid>
              <a:tr h="446666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Parameters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Deer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Pig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Wolf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3018611"/>
                  </a:ext>
                </a:extLst>
              </a:tr>
              <a:tr h="3672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Initial population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40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30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2388896"/>
                  </a:ext>
                </a:extLst>
              </a:tr>
              <a:tr h="3672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Walk speed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320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42324355"/>
                  </a:ext>
                </a:extLst>
              </a:tr>
              <a:tr h="3672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Chase speed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8538342"/>
                  </a:ext>
                </a:extLst>
              </a:tr>
              <a:tr h="3672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Food habit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(herbivore)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(herbivore)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(carnivore)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3003183"/>
                  </a:ext>
                </a:extLst>
              </a:tr>
              <a:tr h="3672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Childbirth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92022434"/>
                  </a:ext>
                </a:extLst>
              </a:tr>
              <a:tr h="3672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Pregnant time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3420231"/>
                  </a:ext>
                </a:extLst>
              </a:tr>
              <a:tr h="3672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Mate age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72002790"/>
                  </a:ext>
                </a:extLst>
              </a:tr>
              <a:tr h="3672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natural death age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</a:t>
                      </a:r>
                      <a:endParaRPr lang="ko-KR" sz="11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</a:t>
                      </a: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7354061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32A262E1-16E6-880F-2DFA-B3C3E59CDAD5}"/>
              </a:ext>
            </a:extLst>
          </p:cNvPr>
          <p:cNvSpPr/>
          <p:nvPr/>
        </p:nvSpPr>
        <p:spPr>
          <a:xfrm>
            <a:off x="457200" y="2564904"/>
            <a:ext cx="793122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2A7465-2EC5-738E-CAB0-39D813939288}"/>
              </a:ext>
            </a:extLst>
          </p:cNvPr>
          <p:cNvSpPr/>
          <p:nvPr/>
        </p:nvSpPr>
        <p:spPr>
          <a:xfrm>
            <a:off x="465820" y="4033869"/>
            <a:ext cx="7931224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61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>
                <a:cs typeface="맑은 고딕 Semilight" panose="020B0502040204020203" pitchFamily="50" charset="-127"/>
              </a:rPr>
              <a:t>초기값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4BA1845-99CF-88D8-BBDC-48740BAD8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13013"/>
              </p:ext>
            </p:extLst>
          </p:nvPr>
        </p:nvGraphicFramePr>
        <p:xfrm>
          <a:off x="2398196" y="1837264"/>
          <a:ext cx="5342155" cy="23948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3763">
                  <a:extLst>
                    <a:ext uri="{9D8B030D-6E8A-4147-A177-3AD203B41FA5}">
                      <a16:colId xmlns:a16="http://schemas.microsoft.com/office/drawing/2014/main" val="816769305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val="2969525645"/>
                    </a:ext>
                  </a:extLst>
                </a:gridCol>
              </a:tblGrid>
              <a:tr h="41914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Parameters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Plant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1734043"/>
                  </a:ext>
                </a:extLst>
              </a:tr>
              <a:tr h="6234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Initial population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 시점 </a:t>
                      </a:r>
                      <a:r>
                        <a:rPr lang="ko-KR" sz="12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개체값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0039819"/>
                  </a:ext>
                </a:extLst>
              </a:tr>
              <a:tr h="728880"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Edible amount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(Max destroy time)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8504043"/>
                  </a:ext>
                </a:extLst>
              </a:tr>
              <a:tr h="6234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Regen time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096733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7A09BFD-D607-43F9-EF19-BC83301CD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532054"/>
              </p:ext>
            </p:extLst>
          </p:nvPr>
        </p:nvGraphicFramePr>
        <p:xfrm>
          <a:off x="2398197" y="4329739"/>
          <a:ext cx="5342154" cy="22676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41755">
                  <a:extLst>
                    <a:ext uri="{9D8B030D-6E8A-4147-A177-3AD203B41FA5}">
                      <a16:colId xmlns:a16="http://schemas.microsoft.com/office/drawing/2014/main" val="1023076074"/>
                    </a:ext>
                  </a:extLst>
                </a:gridCol>
                <a:gridCol w="3600399">
                  <a:extLst>
                    <a:ext uri="{9D8B030D-6E8A-4147-A177-3AD203B41FA5}">
                      <a16:colId xmlns:a16="http://schemas.microsoft.com/office/drawing/2014/main" val="428164926"/>
                    </a:ext>
                  </a:extLst>
                </a:gridCol>
              </a:tblGrid>
              <a:tr h="35812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Parameters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Animal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78543529"/>
                  </a:ext>
                </a:extLst>
              </a:tr>
              <a:tr h="36705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Max Hunger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65874102"/>
                  </a:ext>
                </a:extLst>
              </a:tr>
              <a:tr h="36705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Max destroy time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5005833"/>
                  </a:ext>
                </a:extLst>
              </a:tr>
              <a:tr h="5876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 population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sz="12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최소개체수</a:t>
                      </a: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8531074"/>
                  </a:ext>
                </a:extLst>
              </a:tr>
              <a:tr h="5876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Max</a:t>
                      </a:r>
                      <a:r>
                        <a:rPr lang="ko-KR" altLang="en-US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population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20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최대개체수</a:t>
                      </a: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2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60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530923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AF2D318-3D9C-3A80-F626-754A255CD112}"/>
              </a:ext>
            </a:extLst>
          </p:cNvPr>
          <p:cNvSpPr/>
          <p:nvPr/>
        </p:nvSpPr>
        <p:spPr>
          <a:xfrm>
            <a:off x="2267744" y="2240568"/>
            <a:ext cx="5544616" cy="6480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680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39DFC118-C8D9-CF17-4BDC-96616D8EA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9792" y="3124200"/>
            <a:ext cx="5758408" cy="1894362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최종결과</a:t>
            </a:r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D768A2D3-2759-B661-3295-8C99E9A238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50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최종결과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/>
              <a:t>Map1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8441E21-9B17-81C4-402D-D4894B3D2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923" y="2180837"/>
            <a:ext cx="3118108" cy="233858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14E50E5-0FEA-A682-162B-DA5EC0B42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22" y="2180836"/>
            <a:ext cx="3118110" cy="233858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8A0604E-F515-B47E-CD3E-32F2E6AB9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19418"/>
            <a:ext cx="3118110" cy="233858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922D966-B06F-A6BA-8F74-9CAA801D08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8" y="2180837"/>
            <a:ext cx="3118108" cy="233858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9CA50CF-8EF0-51C6-CBB6-E121D141A8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923" y="4505344"/>
            <a:ext cx="3118108" cy="233858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523F7ED-C13A-51A9-F050-9C56676C78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042" y="4505345"/>
            <a:ext cx="3118108" cy="233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25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최종결과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/>
              <a:t>Map2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C50B9D-5E30-06FA-9CF8-7143A98BB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4909"/>
            <a:ext cx="3118111" cy="23385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95FADA-8F2E-5CBF-0E71-718836F61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920" y="2259708"/>
            <a:ext cx="3118111" cy="23385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414D29-87FE-28E2-36E4-8ABC257B8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042" y="2259708"/>
            <a:ext cx="3118108" cy="23385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6248F7-3823-D6D3-63DF-8545C8F8F3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5343"/>
            <a:ext cx="3118111" cy="23385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0D3EDEB-FFA1-FCC8-24CC-F3127416FB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919" y="4467971"/>
            <a:ext cx="3118111" cy="23385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A20B1DE-0D7E-67A9-12BB-E882DF04E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041" y="4505344"/>
            <a:ext cx="3118109" cy="23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28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최종결과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/>
              <a:t>Map3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F990CB-871B-D466-A558-2B92AB5ED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2" y="2259706"/>
            <a:ext cx="3118111" cy="23385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C0B4B4-CBCF-511E-858E-6D37B772C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084" y="2259747"/>
            <a:ext cx="3118111" cy="23385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83CEA5-D0C7-CCDD-364C-5B30DC1685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041" y="2256876"/>
            <a:ext cx="3118111" cy="233858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400D7A2-29EB-08F5-9429-0BB0210BBE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" y="4505344"/>
            <a:ext cx="3118111" cy="233858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B3E4F72-B13B-3F66-D169-75CB5FDF0E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91" y="4502474"/>
            <a:ext cx="3118109" cy="233858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7EDE5B0-6735-12E5-9FE3-FCB189304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041" y="4522466"/>
            <a:ext cx="3118111" cy="233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43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atinLnBrk="0"/>
            <a:r>
              <a:rPr lang="ko-KR" altLang="en-US" sz="1800" dirty="0"/>
              <a:t>다종간 생태계 시뮬레이션을 유지하기 위한 초기값 설정이 매우 어려움</a:t>
            </a:r>
            <a:endParaRPr lang="en-US" altLang="ko-KR" sz="1800" dirty="0"/>
          </a:p>
          <a:p>
            <a:pPr latinLnBrk="0"/>
            <a:endParaRPr lang="en-US" altLang="ko-KR" sz="1800" dirty="0"/>
          </a:p>
          <a:p>
            <a:r>
              <a:rPr lang="ko-KR" altLang="en-US" sz="1800" dirty="0"/>
              <a:t>다종간 생태계 시뮬레이션에서 생태계를 유지할 수 있는 초기값을 찾아내는 알고리즘을 개발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알고리즘은 시뮬레이션을 반복하며 특정 </a:t>
            </a:r>
            <a:r>
              <a:rPr lang="ko-KR" altLang="en-US" sz="1800" dirty="0" err="1"/>
              <a:t>패러미터를</a:t>
            </a:r>
            <a:r>
              <a:rPr lang="ko-KR" altLang="en-US" sz="1800" dirty="0"/>
              <a:t> 자동적으로 조절</a:t>
            </a:r>
            <a:r>
              <a:rPr lang="en-US" altLang="ko-KR" sz="1800" dirty="0"/>
              <a:t>,</a:t>
            </a:r>
            <a:r>
              <a:rPr lang="ko-KR" altLang="en-US" sz="1800" dirty="0"/>
              <a:t> 이상적인 초기값을 찾고자 함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다양한 초기값과 환경에서 각 동물군의 수치 변화를 그래프로 표현</a:t>
            </a:r>
            <a:r>
              <a:rPr lang="en-US" altLang="ko-KR" sz="1800" dirty="0"/>
              <a:t>, </a:t>
            </a:r>
            <a:r>
              <a:rPr lang="ko-KR" altLang="en-US" sz="1800" dirty="0"/>
              <a:t>분석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 err="1"/>
              <a:t>Lotka</a:t>
            </a:r>
            <a:r>
              <a:rPr lang="en-US" altLang="ko-KR" sz="1800" dirty="0"/>
              <a:t>-Volterra model</a:t>
            </a:r>
            <a:r>
              <a:rPr lang="ko-KR" altLang="en-US" sz="1800" dirty="0"/>
              <a:t>과 유사하게 동작하는지 확인</a:t>
            </a:r>
            <a:endParaRPr lang="en-US" altLang="ko-KR" sz="1800" dirty="0"/>
          </a:p>
          <a:p>
            <a:endParaRPr lang="ko-KR" altLang="en-US" sz="2000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7684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최종결과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D95C62E-69CD-0891-C734-EFDD5690DB1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2" t="25239" r="32362" b="31904"/>
          <a:stretch/>
        </p:blipFill>
        <p:spPr>
          <a:xfrm>
            <a:off x="1265392" y="1628800"/>
            <a:ext cx="6613215" cy="4032448"/>
          </a:xfrm>
        </p:spPr>
      </p:pic>
    </p:spTree>
    <p:extLst>
      <p:ext uri="{BB962C8B-B14F-4D97-AF65-F5344CB8AC3E}">
        <p14:creationId xmlns:p14="http://schemas.microsoft.com/office/powerpoint/2010/main" val="2010907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최종결과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atinLnBrk="0"/>
            <a:endParaRPr lang="en-US" altLang="ko-KR" dirty="0"/>
          </a:p>
          <a:p>
            <a:pPr latinLnBrk="0"/>
            <a:r>
              <a:rPr lang="en-US" altLang="ko-KR" sz="2000" dirty="0"/>
              <a:t>Prey</a:t>
            </a:r>
            <a:r>
              <a:rPr lang="ko-KR" altLang="en-US" sz="2000" dirty="0"/>
              <a:t>가 </a:t>
            </a:r>
            <a:r>
              <a:rPr lang="en-US" altLang="ko-KR" sz="2000" dirty="0"/>
              <a:t>predator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개체수에</a:t>
            </a:r>
            <a:r>
              <a:rPr lang="ko-KR" altLang="en-US" sz="2000" dirty="0"/>
              <a:t> 너무 많은 영향을 받음</a:t>
            </a:r>
            <a:endParaRPr lang="en-US" altLang="ko-KR" sz="2000" dirty="0"/>
          </a:p>
          <a:p>
            <a:pPr latinLnBrk="0"/>
            <a:endParaRPr lang="en-US" altLang="ko-KR" sz="2000" dirty="0"/>
          </a:p>
          <a:p>
            <a:pPr latinLnBrk="0"/>
            <a:r>
              <a:rPr lang="en-US" altLang="ko-KR" sz="2000" dirty="0"/>
              <a:t>Predator</a:t>
            </a:r>
            <a:r>
              <a:rPr lang="ko-KR" altLang="en-US" sz="2000" dirty="0"/>
              <a:t>의 개체수가 줄어들면 </a:t>
            </a:r>
            <a:r>
              <a:rPr lang="en-US" altLang="ko-KR" sz="2000" dirty="0"/>
              <a:t>prey</a:t>
            </a:r>
            <a:r>
              <a:rPr lang="ko-KR" altLang="en-US" sz="2000" dirty="0"/>
              <a:t>의 개체수가 늘어나야 하는데 그렇지 않음</a:t>
            </a:r>
            <a:endParaRPr lang="en-US" altLang="ko-KR" sz="2000" dirty="0"/>
          </a:p>
          <a:p>
            <a:pPr latinLnBrk="0"/>
            <a:endParaRPr lang="en-US" altLang="ko-KR" sz="2000" dirty="0"/>
          </a:p>
          <a:p>
            <a:pPr latinLnBrk="0"/>
            <a:r>
              <a:rPr lang="en-US" altLang="ko-KR" sz="2000" dirty="0"/>
              <a:t>Prey</a:t>
            </a:r>
            <a:r>
              <a:rPr lang="ko-KR" altLang="en-US" sz="2000" dirty="0"/>
              <a:t>가 폭증할 때 </a:t>
            </a:r>
            <a:r>
              <a:rPr lang="en-US" altLang="ko-KR" sz="2000" dirty="0"/>
              <a:t>plant</a:t>
            </a:r>
            <a:r>
              <a:rPr lang="ko-KR" altLang="en-US" sz="2000" dirty="0"/>
              <a:t>의 개수가 급락하면서 </a:t>
            </a:r>
            <a:r>
              <a:rPr lang="en-US" altLang="ko-KR" sz="2000" dirty="0"/>
              <a:t>prey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개체수를</a:t>
            </a:r>
            <a:r>
              <a:rPr lang="ko-KR" altLang="en-US" sz="2000" dirty="0"/>
              <a:t> 감당하지 못함</a:t>
            </a:r>
            <a:endParaRPr lang="en-US" altLang="ko-KR" sz="2000" dirty="0"/>
          </a:p>
          <a:p>
            <a:pPr latinLnBrk="0"/>
            <a:endParaRPr lang="en-US" altLang="ko-KR" sz="2000" dirty="0"/>
          </a:p>
          <a:p>
            <a:r>
              <a:rPr lang="en-US" altLang="ko-KR" sz="2000" dirty="0" err="1"/>
              <a:t>Lotka</a:t>
            </a:r>
            <a:r>
              <a:rPr lang="en-US" altLang="ko-KR" sz="2000" dirty="0"/>
              <a:t>-Volterra model</a:t>
            </a:r>
            <a:r>
              <a:rPr lang="ko-KR" altLang="en-US" sz="2000" dirty="0"/>
              <a:t>과는 다르게 상승</a:t>
            </a:r>
            <a:r>
              <a:rPr lang="en-US" altLang="ko-KR" sz="2000" dirty="0"/>
              <a:t>-</a:t>
            </a:r>
            <a:r>
              <a:rPr lang="ko-KR" altLang="en-US" sz="2000" dirty="0"/>
              <a:t>하강이 반복되는 양상이 보여지지 않았음</a:t>
            </a:r>
            <a:endParaRPr lang="en-US" altLang="ko-KR" sz="2000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4713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39DFC118-C8D9-CF17-4BDC-96616D8EA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9792" y="3124200"/>
            <a:ext cx="5758408" cy="1894362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결론</a:t>
            </a:r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D768A2D3-2759-B661-3295-8C99E9A238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836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atinLnBrk="0"/>
            <a:endParaRPr lang="en-US" altLang="ko-KR" sz="2000" dirty="0"/>
          </a:p>
          <a:p>
            <a:pPr latinLnBrk="0"/>
            <a:r>
              <a:rPr lang="en-US" altLang="ko-KR" sz="2000" dirty="0"/>
              <a:t>animal</a:t>
            </a:r>
            <a:r>
              <a:rPr lang="ko-KR" altLang="en-US" sz="2000" dirty="0"/>
              <a:t>에 부여한 </a:t>
            </a:r>
            <a:r>
              <a:rPr lang="ko-KR" altLang="en-US" sz="2000" dirty="0" err="1"/>
              <a:t>패러미터가</a:t>
            </a:r>
            <a:r>
              <a:rPr lang="ko-KR" altLang="en-US" sz="2000" dirty="0"/>
              <a:t> 너무 많아 결과 분석이 어려움</a:t>
            </a:r>
            <a:endParaRPr lang="en-US" altLang="ko-KR" sz="2000" dirty="0"/>
          </a:p>
          <a:p>
            <a:pPr latinLnBrk="0"/>
            <a:endParaRPr lang="en-US" altLang="ko-KR" sz="2000" dirty="0"/>
          </a:p>
          <a:p>
            <a:pPr latinLnBrk="0"/>
            <a:r>
              <a:rPr lang="ko-KR" altLang="en-US" sz="2000" dirty="0"/>
              <a:t>초기값 설정 알고리즘이 단순함</a:t>
            </a:r>
            <a:endParaRPr lang="en-US" altLang="ko-KR" sz="2000" dirty="0"/>
          </a:p>
          <a:p>
            <a:pPr latinLnBrk="0"/>
            <a:endParaRPr lang="en-US" altLang="ko-KR" sz="2000" dirty="0"/>
          </a:p>
          <a:p>
            <a:pPr latinLnBrk="0"/>
            <a:r>
              <a:rPr lang="en-US" altLang="ko-KR" sz="2000" dirty="0"/>
              <a:t>Plant</a:t>
            </a:r>
            <a:r>
              <a:rPr lang="ko-KR" altLang="en-US" sz="2000" dirty="0"/>
              <a:t>를 단순 상수로 놓을 것인지</a:t>
            </a:r>
            <a:r>
              <a:rPr lang="en-US" altLang="ko-KR" sz="2000" dirty="0"/>
              <a:t>, </a:t>
            </a:r>
            <a:r>
              <a:rPr lang="ko-KR" altLang="en-US" sz="2000" dirty="0"/>
              <a:t>분석 대상으로 놓을 것인지 모호하게 설정함</a:t>
            </a:r>
            <a:endParaRPr lang="en-US" altLang="ko-KR" sz="2000" dirty="0"/>
          </a:p>
          <a:p>
            <a:pPr latinLnBrk="0"/>
            <a:endParaRPr lang="en-US" altLang="ko-KR" sz="2000" dirty="0"/>
          </a:p>
          <a:p>
            <a:pPr latinLnBrk="0"/>
            <a:r>
              <a:rPr lang="ko-KR" altLang="en-US" sz="2000" dirty="0"/>
              <a:t>단순히 시뮬레이션을 반복하는 게 아닌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딥러닝을</a:t>
            </a:r>
            <a:r>
              <a:rPr lang="ko-KR" altLang="en-US" sz="2000" dirty="0"/>
              <a:t> 사용해서 개체들에게 학습시키는 방향이 더 좋았을 것</a:t>
            </a:r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463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39DFC118-C8D9-CF17-4BDC-96616D8EA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9792" y="3124200"/>
            <a:ext cx="5758408" cy="1894362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감사합니다</a:t>
            </a:r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D768A2D3-2759-B661-3295-8C99E9A238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962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39DFC118-C8D9-CF17-4BDC-96616D8EA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9792" y="3124200"/>
            <a:ext cx="5758408" cy="1894362"/>
          </a:xfrm>
        </p:spPr>
        <p:txBody>
          <a:bodyPr>
            <a:normAutofit/>
          </a:bodyPr>
          <a:lstStyle/>
          <a:p>
            <a:r>
              <a:rPr lang="ko-KR" altLang="en-US" sz="4400" dirty="0"/>
              <a:t>타겟 논문</a:t>
            </a:r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id="{D768A2D3-2759-B661-3295-8C99E9A238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026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467544" y="908720"/>
            <a:ext cx="7467600" cy="4873752"/>
          </a:xfrm>
        </p:spPr>
        <p:txBody>
          <a:bodyPr/>
          <a:lstStyle/>
          <a:p>
            <a:pPr marL="0" indent="0" algn="ctr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Using the Unity Game Engine to Develop a 3D</a:t>
            </a:r>
          </a:p>
          <a:p>
            <a:pPr marL="0" indent="0" algn="ctr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Simulated Ecological System Based on a </a:t>
            </a:r>
          </a:p>
          <a:p>
            <a:pPr marL="0" indent="0" algn="ctr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Predator–Prey Model Extended by Gene Evolution</a:t>
            </a:r>
          </a:p>
          <a:p>
            <a:pPr marL="0" indent="0" algn="ctr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Informatics 2022, 9, 9</a:t>
            </a:r>
          </a:p>
          <a:p>
            <a:pPr marL="0" indent="0" algn="ctr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Attila Kiss and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Gábor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Pusztai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5720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타겟</a:t>
            </a:r>
            <a:r>
              <a:rPr lang="ko-KR" altLang="en-US" dirty="0"/>
              <a:t> 논문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C:\Users\Rune\Pictures\Screenshots\스크린샷(8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5" t="30532" r="12110" b="5579"/>
          <a:stretch/>
        </p:blipFill>
        <p:spPr bwMode="auto">
          <a:xfrm>
            <a:off x="1367644" y="1484784"/>
            <a:ext cx="6408712" cy="524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414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타겟</a:t>
            </a:r>
            <a:r>
              <a:rPr lang="ko-KR" altLang="en-US" dirty="0"/>
              <a:t> 논문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4" name="Picture 2" descr="C:\Users\Rune\Pictures\Screenshots\스크린샷(10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9" t="18434" r="21944" b="10430"/>
          <a:stretch/>
        </p:blipFill>
        <p:spPr bwMode="auto">
          <a:xfrm>
            <a:off x="1547664" y="1556792"/>
            <a:ext cx="5472608" cy="506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137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타겟</a:t>
            </a:r>
            <a:r>
              <a:rPr lang="ko-KR" altLang="en-US" dirty="0"/>
              <a:t> 논문</a:t>
            </a:r>
          </a:p>
        </p:txBody>
      </p:sp>
      <p:pic>
        <p:nvPicPr>
          <p:cNvPr id="1026" name="Picture 2" descr="C:\Users\Rune\Pictures\Screenshots\스크린샷(11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7" t="31282" r="15721" b="28847"/>
          <a:stretch/>
        </p:blipFill>
        <p:spPr bwMode="auto">
          <a:xfrm>
            <a:off x="467544" y="2204864"/>
            <a:ext cx="7791084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1575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오렌지">
  <a:themeElements>
    <a:clrScheme name="오렌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오렌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오렌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4656</TotalTime>
  <Words>570</Words>
  <Application>Microsoft Office PowerPoint</Application>
  <PresentationFormat>화면 슬라이드 쇼(4:3)</PresentationFormat>
  <Paragraphs>284</Paragraphs>
  <Slides>44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맑은 고딕</vt:lpstr>
      <vt:lpstr>맑은 고딕 Semilight</vt:lpstr>
      <vt:lpstr>Century Schoolbook</vt:lpstr>
      <vt:lpstr>Wingdings</vt:lpstr>
      <vt:lpstr>Wingdings 2</vt:lpstr>
      <vt:lpstr>오렌지</vt:lpstr>
      <vt:lpstr>다종간 생태계 시뮬레이션에서의 초기값 최적화 알고리즘 개발</vt:lpstr>
      <vt:lpstr>PowerPoint 프레젠테이션</vt:lpstr>
      <vt:lpstr>주제</vt:lpstr>
      <vt:lpstr>주제</vt:lpstr>
      <vt:lpstr>타겟 논문</vt:lpstr>
      <vt:lpstr>PowerPoint 프레젠테이션</vt:lpstr>
      <vt:lpstr>타겟 논문</vt:lpstr>
      <vt:lpstr>타겟 논문</vt:lpstr>
      <vt:lpstr>타겟 논문</vt:lpstr>
      <vt:lpstr>PowerPoint 프레젠테이션</vt:lpstr>
      <vt:lpstr>타겟 논문</vt:lpstr>
      <vt:lpstr>타겟 논문</vt:lpstr>
      <vt:lpstr>타겟 논문</vt:lpstr>
      <vt:lpstr>타겟 논문</vt:lpstr>
      <vt:lpstr>구현</vt:lpstr>
      <vt:lpstr>구현</vt:lpstr>
      <vt:lpstr>구현</vt:lpstr>
      <vt:lpstr>구현</vt:lpstr>
      <vt:lpstr>구현</vt:lpstr>
      <vt:lpstr>구현</vt:lpstr>
      <vt:lpstr>구현</vt:lpstr>
      <vt:lpstr>구현</vt:lpstr>
      <vt:lpstr>구현</vt:lpstr>
      <vt:lpstr>구현</vt:lpstr>
      <vt:lpstr>구현</vt:lpstr>
      <vt:lpstr>구현</vt:lpstr>
      <vt:lpstr>구현</vt:lpstr>
      <vt:lpstr>구현</vt:lpstr>
      <vt:lpstr>구현</vt:lpstr>
      <vt:lpstr>구현</vt:lpstr>
      <vt:lpstr>구현</vt:lpstr>
      <vt:lpstr>구현</vt:lpstr>
      <vt:lpstr>구현</vt:lpstr>
      <vt:lpstr>구현</vt:lpstr>
      <vt:lpstr>구현</vt:lpstr>
      <vt:lpstr>최종결과</vt:lpstr>
      <vt:lpstr>최종결과</vt:lpstr>
      <vt:lpstr>최종결과</vt:lpstr>
      <vt:lpstr>최종결과</vt:lpstr>
      <vt:lpstr>최종결과</vt:lpstr>
      <vt:lpstr>최종결과</vt:lpstr>
      <vt:lpstr>결론</vt:lpstr>
      <vt:lpstr>결론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Rune</dc:creator>
  <cp:lastModifiedBy>USER</cp:lastModifiedBy>
  <cp:revision>189</cp:revision>
  <dcterms:created xsi:type="dcterms:W3CDTF">2022-10-20T05:27:47Z</dcterms:created>
  <dcterms:modified xsi:type="dcterms:W3CDTF">2023-02-02T07:59:14Z</dcterms:modified>
</cp:coreProperties>
</file>